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75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jpeg>
</file>

<file path=ppt/media/image3.jpe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4157F-90E6-44B1-9BBB-D0AC4837F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A4D2C0-057E-417B-8724-74AAF3E82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3674E-701A-4F75-AE18-D1723B852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93948-02D8-4C49-8323-B14A2B009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712E5-E12F-4F81-BFC4-4FC584242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828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DDC39-E262-49B6-93B4-EE32965B6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534362-C322-48DA-8403-8958C756C8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D49E8-C4D9-40EA-8075-26040805F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0A5EE-5935-4AEE-80B0-9830D4767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34CF7-A857-465F-ABDD-33415B586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051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E82269-0B4F-45C2-87A9-49DF623FCC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AC4CD0-5C44-42CB-9A97-FBA2C5C44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27327-3900-4FB1-89F9-32A783771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15A2-C69F-4CD1-84D6-8C5856699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A2BA3-982F-469C-BF18-A7A6137DB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592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80CE0-B286-4600-9CA1-E1A641E4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1E338-BD64-4D7B-BA74-F449FDC99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8CEA3-9458-40AD-83D0-D1DC8531B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077C8-8334-4F4A-9457-2250E5A62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3B552-8F8A-4412-95BC-61834F1C4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6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21E32-2A45-4B0B-8CF0-45B6A9D7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74A39-F759-44A6-BEE6-71EB37E284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BFC0B-0BD5-4319-90BA-5B9FBB3FF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C08FC-A0B5-4D7D-BB54-B06695D00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9FB53-35B6-4A84-B656-9C69CFDD6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70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C9495-3913-4062-8666-C1F16CE5E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CAE22-4A44-4FF2-920F-D72EE0F925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48AB60-96F1-4099-8531-CFB1869FA3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DC2B5B-BC60-4CA0-AC9F-1AA6D894E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EC8031-2ED3-4973-A43A-427FF5AF9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BE18FC-90CA-4CB9-BC18-5E0F495C8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76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92751-39A1-4957-AE80-CC2D15D88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C0356-2DB6-4470-9A40-73FC1C52E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3DB66-E95C-42F3-897D-CB079BF874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F31422-2155-4F36-904F-E242389ECA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4304A8-D4C5-41CF-96E4-1E0595501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966BC1-B5AC-43FF-A1A2-733F21C3A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16D464-F384-4A9F-BEA2-E9152602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225609-386D-40B5-B519-C40CEDCF9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425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65B6E-8C3C-4A91-BE8E-7BABFF99C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5D0CCF-EA8A-43F1-BCCD-FB3232C2A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EDC9DD-F90F-4B68-9A09-30A8766C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D72148-18CF-46A5-8AEA-39AE0D744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430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E1448D-EA67-4E02-9E0D-EB4F4F781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AB0745-C3DC-4AC3-BDB7-EDD119480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1223B6-998B-4C22-9BA8-CDD428B5B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073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76042-84D9-4477-BD4F-897DA20C8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8C955-9D04-4F7B-A398-93D88D4D6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FF4838-409A-472D-80C3-E5E71CEF8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7C2FA-285E-4B88-B589-7CA33BA5F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392664-4888-467C-A637-ED9AFAACC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3DB136-8E65-4CA1-B6E0-A727173CC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36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83CE7-C8B4-469F-BC3F-91777EFD6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93B015-E0DC-418A-83B6-A6FA0D8725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0CBF2-1C09-4FD2-8448-D31909932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03DD9-FAC2-4995-8E65-64BB5FC77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72DDB3-3793-4204-86AA-7297C76D4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128399-E4F0-4A7E-B9B4-81DF93CE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2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5606B-45C8-4EBA-94A9-0D23A2E27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7C0DB-8E9B-4B69-81D1-675AE79C2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107A5-043A-49BD-A151-2937274C69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1504-5A83-42D7-AB1B-0AEC9716B29A}" type="datetimeFigureOut">
              <a:rPr lang="en-US" smtClean="0"/>
              <a:t>4/10/2021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3C23C-CD3B-4D4B-8932-C8A09532F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93282-F3F6-4B17-8AF6-2E08B60653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C064E-6537-4716-8509-B12107A0B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314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4C876-A228-4ADF-8682-A52905F13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7255" y="1100131"/>
            <a:ext cx="10377487" cy="1585913"/>
          </a:xfrm>
        </p:spPr>
        <p:txBody>
          <a:bodyPr>
            <a:noAutofit/>
          </a:bodyPr>
          <a:lstStyle/>
          <a:p>
            <a:r>
              <a:rPr lang="en-US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MV Boli" panose="02000500030200090000" pitchFamily="2" charset="0"/>
              </a:rPr>
              <a:t>EECS 605 Final Project: </a:t>
            </a:r>
            <a:br>
              <a:rPr lang="en-US" sz="6600" b="1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</a:br>
            <a:r>
              <a:rPr lang="en-US" b="1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MV Boli" panose="02000500030200090000" pitchFamily="2" charset="0"/>
              </a:rPr>
              <a:t>Hand Gesture Recognition</a:t>
            </a:r>
            <a:endParaRPr lang="en-US" sz="6600" b="1" dirty="0">
              <a:latin typeface="Yu Gothic UI Semibold" panose="020B0700000000000000" pitchFamily="34" charset="-128"/>
              <a:ea typeface="Yu Gothic UI Semibold" panose="020B0700000000000000" pitchFamily="34" charset="-128"/>
              <a:cs typeface="MV Boli" panose="0200050003020009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E425D7-B358-4D7C-9DB4-9CFF57864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435" y="3098462"/>
            <a:ext cx="6359129" cy="354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99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05E82-33EB-4EDA-8FDE-EE3B8315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19" y="14127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Dataset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84FA7-8CEF-443A-9821-D41D156E0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508"/>
            <a:ext cx="10515600" cy="4351338"/>
          </a:xfrm>
        </p:spPr>
        <p:txBody>
          <a:bodyPr/>
          <a:lstStyle/>
          <a:p>
            <a:r>
              <a:rPr lang="en-US" dirty="0"/>
              <a:t>I looked and couldn’t find any easily available RGB hand gesture dataset online</a:t>
            </a:r>
          </a:p>
          <a:p>
            <a:pPr lvl="1"/>
            <a:r>
              <a:rPr lang="en-US" dirty="0"/>
              <a:t>Found other things with Infrared or RGD-D data</a:t>
            </a:r>
          </a:p>
          <a:p>
            <a:r>
              <a:rPr lang="en-US" dirty="0"/>
              <a:t>Decided to create my own dataset using the DeepLens device to capture the images, preprocess them, and upload to S3</a:t>
            </a:r>
          </a:p>
          <a:p>
            <a:pPr lvl="1"/>
            <a:r>
              <a:rPr lang="en-US" dirty="0"/>
              <a:t>Captured over 3,000 images of holding up 1-5 fingers on one hand</a:t>
            </a:r>
          </a:p>
          <a:p>
            <a:pPr lvl="1"/>
            <a:r>
              <a:rPr lang="en-US" dirty="0"/>
              <a:t>Preprocessed by converting to grayscale, center cropping, resizing, and normalizing to a float value between 0 and 1.</a:t>
            </a:r>
          </a:p>
          <a:p>
            <a:pPr lvl="1"/>
            <a:endParaRPr lang="en-US" dirty="0"/>
          </a:p>
        </p:txBody>
      </p:sp>
      <p:pic>
        <p:nvPicPr>
          <p:cNvPr id="2051" name="Picture 4">
            <a:extLst>
              <a:ext uri="{FF2B5EF4-FFF2-40B4-BE49-F238E27FC236}">
                <a16:creationId xmlns:a16="http://schemas.microsoft.com/office/drawing/2014/main" id="{68279ABD-0581-4635-92B9-D09E2DDFE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822" y="4795051"/>
            <a:ext cx="1916113" cy="191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5">
            <a:extLst>
              <a:ext uri="{FF2B5EF4-FFF2-40B4-BE49-F238E27FC236}">
                <a16:creationId xmlns:a16="http://schemas.microsoft.com/office/drawing/2014/main" id="{5502021C-9C91-4F98-A55B-44E11807B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6679" y="4786279"/>
            <a:ext cx="1920875" cy="192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6">
            <a:extLst>
              <a:ext uri="{FF2B5EF4-FFF2-40B4-BE49-F238E27FC236}">
                <a16:creationId xmlns:a16="http://schemas.microsoft.com/office/drawing/2014/main" id="{565FBD85-5EA9-4B94-BBB0-5B516E35E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066" y="4789496"/>
            <a:ext cx="1927225" cy="192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B5C97575-9AD3-43FD-BEE7-06FD1309B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82A8BFD-0605-4AE6-AD45-39707F2B6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733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77212D0-5CD2-4067-9B39-E3B0F2187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2941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A31FD8-5182-4B00-981D-A8A8718AC6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33" y="4786279"/>
            <a:ext cx="1916111" cy="19161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098B9C-F0C2-404F-B2EF-E4BFCD6C11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032" y="4808540"/>
            <a:ext cx="1916111" cy="1916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57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05E82-33EB-4EDA-8FDE-EE3B8315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19" y="14127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Dataset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84FA7-8CEF-443A-9821-D41D156E0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507"/>
            <a:ext cx="10706100" cy="50419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 didn’t work…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 originally collected 2,000 images with 200 at a time of each hand gesture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But…I sat with my chair in the same place for each run but moved between runs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When I went to train the deep-learning model on this data, it classified every training and every validation image correctly after just a few epochs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model easily learned to classify the hand gesture based on the position of my chair and not based on the gesture itself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I then had recollect the entire dataset while moving my chair around and do a few collection runs with switching between gestures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All was not lost though as these original images made for a great test dataset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5C97575-9AD3-43FD-BEE7-06FD1309B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82A8BFD-0605-4AE6-AD45-39707F2B6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733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77212D0-5CD2-4067-9B39-E3B0F2187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2941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238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05E82-33EB-4EDA-8FDE-EE3B8315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19" y="14127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Model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84FA7-8CEF-443A-9821-D41D156E0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6507"/>
            <a:ext cx="10791825" cy="52467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CNN Model:</a:t>
            </a:r>
          </a:p>
          <a:p>
            <a:pPr lvl="1"/>
            <a:r>
              <a:rPr lang="en-US" sz="2800" dirty="0"/>
              <a:t>4 Conv Layers: </a:t>
            </a:r>
          </a:p>
          <a:p>
            <a:pPr lvl="2"/>
            <a:r>
              <a:rPr lang="en-US" sz="2400" dirty="0"/>
              <a:t>16-&gt;16-&gt;32-&gt;32 filter widths</a:t>
            </a:r>
          </a:p>
          <a:p>
            <a:pPr lvl="2"/>
            <a:r>
              <a:rPr lang="en-US" sz="2400" dirty="0"/>
              <a:t>ReLU activation</a:t>
            </a:r>
          </a:p>
          <a:p>
            <a:pPr lvl="2"/>
            <a:r>
              <a:rPr lang="en-US" sz="2400" dirty="0"/>
              <a:t>2x2 </a:t>
            </a:r>
            <a:r>
              <a:rPr lang="en-US" sz="2400" dirty="0" err="1"/>
              <a:t>MaxPooling</a:t>
            </a:r>
            <a:endParaRPr lang="en-US" sz="2400" dirty="0"/>
          </a:p>
          <a:p>
            <a:pPr lvl="1"/>
            <a:r>
              <a:rPr lang="en-US" sz="2800" dirty="0"/>
              <a:t>2 Dense Layers:</a:t>
            </a:r>
          </a:p>
          <a:p>
            <a:pPr lvl="2"/>
            <a:r>
              <a:rPr lang="en-US" sz="2400" dirty="0"/>
              <a:t>128-&gt;5 neurons</a:t>
            </a:r>
          </a:p>
          <a:p>
            <a:pPr lvl="2"/>
            <a:r>
              <a:rPr lang="en-US" sz="2400" dirty="0"/>
              <a:t>ReLU, SoftMax activation</a:t>
            </a:r>
          </a:p>
          <a:p>
            <a:pPr lvl="1"/>
            <a:r>
              <a:rPr lang="en-US" sz="2800" dirty="0"/>
              <a:t>Adam optimizer with the default </a:t>
            </a:r>
            <a:br>
              <a:rPr lang="en-US" sz="2800" dirty="0"/>
            </a:br>
            <a:r>
              <a:rPr lang="en-US" sz="2800" dirty="0"/>
              <a:t>learning rate</a:t>
            </a:r>
          </a:p>
          <a:p>
            <a:pPr lvl="1"/>
            <a:r>
              <a:rPr lang="en-US" sz="2800" dirty="0"/>
              <a:t>Early stopping callback on </a:t>
            </a:r>
            <a:br>
              <a:rPr lang="en-US" sz="2800" dirty="0"/>
            </a:br>
            <a:r>
              <a:rPr lang="en-US" sz="2800" dirty="0"/>
              <a:t>validation loss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5C97575-9AD3-43FD-BEE7-06FD1309B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82A8BFD-0605-4AE6-AD45-39707F2B6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733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77212D0-5CD2-4067-9B39-E3B0F2187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2941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44D726-CCDE-4135-BE48-42DE08262CB7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3" t="5129" r="8487" b="1042"/>
          <a:stretch/>
        </p:blipFill>
        <p:spPr bwMode="auto">
          <a:xfrm>
            <a:off x="6651923" y="3524250"/>
            <a:ext cx="4330396" cy="299561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52F7FA-C9DC-4117-84D7-E6871788F89A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4" t="4007" r="8493" b="560"/>
          <a:stretch/>
        </p:blipFill>
        <p:spPr bwMode="auto">
          <a:xfrm>
            <a:off x="6651921" y="576268"/>
            <a:ext cx="4330397" cy="282890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7521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05E82-33EB-4EDA-8FDE-EE3B8315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19" y="14127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Model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84FA7-8CEF-443A-9821-D41D156E0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507"/>
            <a:ext cx="10706100" cy="5041911"/>
          </a:xfrm>
        </p:spPr>
        <p:txBody>
          <a:bodyPr>
            <a:normAutofit/>
          </a:bodyPr>
          <a:lstStyle/>
          <a:p>
            <a:r>
              <a:rPr lang="en-US" sz="3600" dirty="0"/>
              <a:t>Training Accuracy: 99.51%</a:t>
            </a:r>
          </a:p>
          <a:p>
            <a:r>
              <a:rPr lang="en-US" sz="3600" dirty="0"/>
              <a:t>Validation Accuracy: 94.29%</a:t>
            </a:r>
          </a:p>
          <a:p>
            <a:r>
              <a:rPr lang="en-US" sz="3600" dirty="0"/>
              <a:t>Test Accuracy: 91.61%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Test Data Confusion Matrix:</a:t>
            </a:r>
            <a:endParaRPr lang="en-US" sz="2000" dirty="0"/>
          </a:p>
          <a:p>
            <a:pPr lvl="1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5C97575-9AD3-43FD-BEE7-06FD1309B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82A8BFD-0605-4AE6-AD45-39707F2B6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733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77212D0-5CD2-4067-9B39-E3B0F2187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2941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268899-ECF1-49B7-8935-15716039600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42974" y="4090990"/>
            <a:ext cx="9958381" cy="262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19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05E82-33EB-4EDA-8FDE-EE3B83150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18" y="141279"/>
            <a:ext cx="11325231" cy="6497643"/>
          </a:xfrm>
        </p:spPr>
        <p:txBody>
          <a:bodyPr>
            <a:normAutofit/>
          </a:bodyPr>
          <a:lstStyle/>
          <a:p>
            <a:pPr algn="ctr"/>
            <a:r>
              <a:rPr lang="en-US" sz="115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Demo Time!!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5C97575-9AD3-43FD-BEE7-06FD1309B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82A8BFD-0605-4AE6-AD45-39707F2B6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733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77212D0-5CD2-4067-9B39-E3B0F2187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29418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85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277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Yu Gothic UI Semibold</vt:lpstr>
      <vt:lpstr>Arial</vt:lpstr>
      <vt:lpstr>Calibri</vt:lpstr>
      <vt:lpstr>Calibri Light</vt:lpstr>
      <vt:lpstr>Office Theme</vt:lpstr>
      <vt:lpstr>EECS 605 Final Project:  Hand Gesture Recognition</vt:lpstr>
      <vt:lpstr>Dataset Collection</vt:lpstr>
      <vt:lpstr>Dataset Collection</vt:lpstr>
      <vt:lpstr>Model Training</vt:lpstr>
      <vt:lpstr>Model Evaluation</vt:lpstr>
      <vt:lpstr>Demo Time!!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Manwiller, Daniel</dc:creator>
  <cp:lastModifiedBy>Manwiller, Daniel</cp:lastModifiedBy>
  <cp:revision>9</cp:revision>
  <dcterms:created xsi:type="dcterms:W3CDTF">2021-04-10T22:02:46Z</dcterms:created>
  <dcterms:modified xsi:type="dcterms:W3CDTF">2021-04-10T23:23:52Z</dcterms:modified>
</cp:coreProperties>
</file>

<file path=docProps/thumbnail.jpeg>
</file>